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81" r:id="rId3"/>
    <p:sldId id="307" r:id="rId4"/>
    <p:sldId id="334" r:id="rId5"/>
    <p:sldId id="365" r:id="rId6"/>
    <p:sldId id="364" r:id="rId7"/>
    <p:sldId id="366" r:id="rId8"/>
    <p:sldId id="317" r:id="rId9"/>
    <p:sldId id="341" r:id="rId10"/>
    <p:sldId id="320" r:id="rId11"/>
    <p:sldId id="344" r:id="rId12"/>
    <p:sldId id="347" r:id="rId13"/>
    <p:sldId id="349" r:id="rId14"/>
    <p:sldId id="363" r:id="rId15"/>
    <p:sldId id="360" r:id="rId16"/>
    <p:sldId id="367" r:id="rId17"/>
    <p:sldId id="361" r:id="rId18"/>
    <p:sldId id="362" r:id="rId19"/>
    <p:sldId id="352" r:id="rId20"/>
    <p:sldId id="368" r:id="rId21"/>
    <p:sldId id="328" r:id="rId22"/>
    <p:sldId id="36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pos="768" userDrawn="1">
          <p15:clr>
            <a:srgbClr val="A4A3A4"/>
          </p15:clr>
        </p15:guide>
        <p15:guide id="3" pos="567" userDrawn="1">
          <p15:clr>
            <a:srgbClr val="A4A3A4"/>
          </p15:clr>
        </p15:guide>
        <p15:guide id="4" pos="710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64" userDrawn="1">
          <p15:clr>
            <a:srgbClr val="A4A3A4"/>
          </p15:clr>
        </p15:guide>
        <p15:guide id="7" pos="7009" userDrawn="1">
          <p15:clr>
            <a:srgbClr val="A4A3A4"/>
          </p15:clr>
        </p15:guide>
        <p15:guide id="8" pos="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1B1B"/>
    <a:srgbClr val="E4002B"/>
    <a:srgbClr val="AD1B2C"/>
    <a:srgbClr val="E4BBBC"/>
    <a:srgbClr val="0EA44E"/>
    <a:srgbClr val="353635"/>
    <a:srgbClr val="FFEEFF"/>
    <a:srgbClr val="809699"/>
    <a:srgbClr val="EF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4551"/>
  </p:normalViewPr>
  <p:slideViewPr>
    <p:cSldViewPr snapToGrid="0" snapToObjects="1">
      <p:cViewPr varScale="1">
        <p:scale>
          <a:sx n="102" d="100"/>
          <a:sy n="102" d="100"/>
        </p:scale>
        <p:origin x="1140" y="108"/>
      </p:cViewPr>
      <p:guideLst>
        <p:guide orient="horz" pos="431"/>
        <p:guide pos="768"/>
        <p:guide pos="567"/>
        <p:guide pos="7105"/>
        <p:guide pos="3840"/>
        <p:guide pos="1064"/>
        <p:guide pos="7009"/>
        <p:guide pos="6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98F-17D2-424F-A0CB-073B77B4853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B707-51E8-8B4D-A85A-26F701FE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48C2-9BB6-2746-B804-80E7D6E1D6D4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152-C417-F14B-BA2A-B28B3861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0030-0EA8-4DAD-B9A5-2342AF23B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5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21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1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92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2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43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3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363683"/>
            <a:ext cx="9466589" cy="1339522"/>
          </a:xfrm>
          <a:prstGeom prst="rect">
            <a:avLst/>
          </a:prstGeom>
        </p:spPr>
      </p:pic>
      <p:pic>
        <p:nvPicPr>
          <p:cNvPr id="7" name="Picture 2" descr="E:\Image\New folder\Rice\DSC00810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24871" t="897" r="55509" b="111"/>
          <a:stretch/>
        </p:blipFill>
        <p:spPr bwMode="auto">
          <a:xfrm>
            <a:off x="10104120" y="-7620"/>
            <a:ext cx="2087880" cy="686439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9747146" y="-1225"/>
            <a:ext cx="356974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7" y="6444477"/>
            <a:ext cx="2894836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30183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2566" y="6444477"/>
            <a:ext cx="3110849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29654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6" y="6444477"/>
            <a:ext cx="281988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378803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091362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62567" y="6444477"/>
            <a:ext cx="2782410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15832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8" y="2400300"/>
            <a:ext cx="4878917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rgbClr val="B31B1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5454298"/>
            <a:ext cx="7637316" cy="1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6" y="1609091"/>
            <a:ext cx="1022612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99585" y="6444340"/>
            <a:ext cx="5553169" cy="268187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1FD7D614-8CFA-FA48-A827-2A2253F88F50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4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99585" y="6444340"/>
            <a:ext cx="5542779" cy="268188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1609091"/>
            <a:ext cx="10226125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70345428-DA33-F545-865B-00EB7D730DA9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mailto:cbb2@cornell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2312323"/>
            <a:ext cx="8894809" cy="1298575"/>
          </a:xfrm>
        </p:spPr>
        <p:txBody>
          <a:bodyPr>
            <a:noAutofit/>
          </a:bodyPr>
          <a:lstStyle/>
          <a:p>
            <a:r>
              <a:rPr lang="en-US" sz="2400" b="1" dirty="0"/>
              <a:t>Experimental Evidence on Adoption and Impact of the System of Rice Intensification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6" y="4010309"/>
            <a:ext cx="8982635" cy="19512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900" dirty="0"/>
              <a:t>Christopher B.  Barrett (Cornell), </a:t>
            </a:r>
            <a:r>
              <a:rPr lang="en-US" sz="1900" dirty="0" err="1"/>
              <a:t>Asad</a:t>
            </a:r>
            <a:r>
              <a:rPr lang="en-US" sz="1900" dirty="0"/>
              <a:t> Islam (Monash), Abdul Malek (Tsukuba),  Deb Pakrashi (IIT Kanpur), and Ummul Ruthbah (Monash)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Virtual seminar hosted by Virginia Tech</a:t>
            </a:r>
          </a:p>
          <a:p>
            <a:r>
              <a:rPr lang="en-US" sz="1900" dirty="0"/>
              <a:t>January 27, 2021</a:t>
            </a:r>
          </a:p>
        </p:txBody>
      </p:sp>
    </p:spTree>
    <p:extLst>
      <p:ext uri="{BB962C8B-B14F-4D97-AF65-F5344CB8AC3E}">
        <p14:creationId xmlns:p14="http://schemas.microsoft.com/office/powerpoint/2010/main" val="139023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7843" y="978299"/>
            <a:ext cx="107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SRI training has positive and significant adoption effects across the board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Strong spillover effects on untreated farmers in training villages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adoption</a:t>
            </a:r>
            <a:r>
              <a:rPr lang="en-US" dirty="0">
                <a:cs typeface="Times New Roman" panose="02020603050405020304" pitchFamily="18" charset="0"/>
              </a:rPr>
              <a:t> increasing in intensity of exposure (C=0&lt;U1&lt;U2&lt;T1&lt;T2)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outcomes</a:t>
            </a:r>
            <a:r>
              <a:rPr lang="en-US" dirty="0">
                <a:cs typeface="Times New Roman" panose="02020603050405020304" pitchFamily="18" charset="0"/>
              </a:rPr>
              <a:t> statistically indistinguishable among treatment arms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09383"/>
              </p:ext>
            </p:extLst>
          </p:nvPr>
        </p:nvGraphicFramePr>
        <p:xfrm>
          <a:off x="1100392" y="2178628"/>
          <a:ext cx="9306799" cy="33205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6196">
                  <a:extLst>
                    <a:ext uri="{9D8B030D-6E8A-4147-A177-3AD203B41FA5}">
                      <a16:colId xmlns:a16="http://schemas.microsoft.com/office/drawing/2014/main" val="3744790750"/>
                    </a:ext>
                  </a:extLst>
                </a:gridCol>
                <a:gridCol w="1166071">
                  <a:extLst>
                    <a:ext uri="{9D8B030D-6E8A-4147-A177-3AD203B41FA5}">
                      <a16:colId xmlns:a16="http://schemas.microsoft.com/office/drawing/2014/main" val="2063587244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820980873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15174269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71727735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48310782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9333"/>
                  </a:ext>
                </a:extLst>
              </a:tr>
              <a:tr h="436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% SRI Adoption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Yield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Revenue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Total cost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Profit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296518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09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untreated (U1)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5711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treated (T1)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19936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untreated (U2)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0.29*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651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treated (T2)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88412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Baseline outcome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18463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204512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14820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 (U1-T1)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65455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(U1-U2)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10312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(T1-T2)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2018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(U2-T2)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3029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8947554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err="1">
                <a:latin typeface="+mn-lt"/>
                <a:cs typeface="Times New Roman" panose="02020603050405020304" pitchFamily="18" charset="0"/>
              </a:rPr>
              <a:t>Endline</a:t>
            </a:r>
            <a:r>
              <a:rPr lang="en-AU" sz="3200" b="1" dirty="0">
                <a:latin typeface="+mn-lt"/>
                <a:cs typeface="Times New Roman" panose="02020603050405020304" pitchFamily="18" charset="0"/>
              </a:rPr>
              <a:t> ITT ANCOVA estimates by treatment 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392" y="5657875"/>
            <a:ext cx="107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Results qualitatively identical using continuous treatment intensity, w/plot-level diff-in-diff, w/correction for multiple hypothesis testing, etc.  </a:t>
            </a:r>
          </a:p>
        </p:txBody>
      </p:sp>
    </p:spTree>
    <p:extLst>
      <p:ext uri="{BB962C8B-B14F-4D97-AF65-F5344CB8AC3E}">
        <p14:creationId xmlns:p14="http://schemas.microsoft.com/office/powerpoint/2010/main" val="26562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3593" y="3015734"/>
            <a:ext cx="188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33393" y="1079910"/>
            <a:ext cx="1049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ITT treatment intensity effect emerges &gt; median (0.6) saturation. Effects concentrated among for T1 and U2 farmers (o/w no sig impact among U2).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393" y="188744"/>
            <a:ext cx="8012921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Nonlinear exposure intensity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8B9E-1310-4E4B-A1D8-54284BC0F9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86" y="2065512"/>
            <a:ext cx="5569228" cy="3973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5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LATE ANCOVA estimated effects of SRI adoption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21219"/>
              </p:ext>
            </p:extLst>
          </p:nvPr>
        </p:nvGraphicFramePr>
        <p:xfrm>
          <a:off x="977843" y="2187323"/>
          <a:ext cx="8955465" cy="1896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0851">
                  <a:extLst>
                    <a:ext uri="{9D8B030D-6E8A-4147-A177-3AD203B41FA5}">
                      <a16:colId xmlns:a16="http://schemas.microsoft.com/office/drawing/2014/main" val="1251753678"/>
                    </a:ext>
                  </a:extLst>
                </a:gridCol>
                <a:gridCol w="1153444">
                  <a:extLst>
                    <a:ext uri="{9D8B030D-6E8A-4147-A177-3AD203B41FA5}">
                      <a16:colId xmlns:a16="http://schemas.microsoft.com/office/drawing/2014/main" val="695181556"/>
                    </a:ext>
                  </a:extLst>
                </a:gridCol>
                <a:gridCol w="1172049">
                  <a:extLst>
                    <a:ext uri="{9D8B030D-6E8A-4147-A177-3AD203B41FA5}">
                      <a16:colId xmlns:a16="http://schemas.microsoft.com/office/drawing/2014/main" val="3238539323"/>
                    </a:ext>
                  </a:extLst>
                </a:gridCol>
                <a:gridCol w="1423202">
                  <a:extLst>
                    <a:ext uri="{9D8B030D-6E8A-4147-A177-3AD203B41FA5}">
                      <a16:colId xmlns:a16="http://schemas.microsoft.com/office/drawing/2014/main" val="882501126"/>
                    </a:ext>
                  </a:extLst>
                </a:gridCol>
                <a:gridCol w="1348786">
                  <a:extLst>
                    <a:ext uri="{9D8B030D-6E8A-4147-A177-3AD203B41FA5}">
                      <a16:colId xmlns:a16="http://schemas.microsoft.com/office/drawing/2014/main" val="1357422321"/>
                    </a:ext>
                  </a:extLst>
                </a:gridCol>
                <a:gridCol w="1737133">
                  <a:extLst>
                    <a:ext uri="{9D8B030D-6E8A-4147-A177-3AD203B41FA5}">
                      <a16:colId xmlns:a16="http://schemas.microsoft.com/office/drawing/2014/main" val="442058600"/>
                    </a:ext>
                  </a:extLst>
                </a:gridCol>
              </a:tblGrid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Ln(Rice Yield)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Ln(Rice Profit)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savings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food security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life satisfaction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50073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Adopted SRI (IV=Treatment status)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0.24***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0.47***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0.61***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0.58***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0.38**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210374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outcome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0.24***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0.29***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0.05***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0.07***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661407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 group mean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18022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843" y="978299"/>
            <a:ext cx="10551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Using the ITT estimate of SRI adoption as a first stage in the IV, we find: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SRI has big positive impacts on rice yields, costs and profits, consistent w/observational literature.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6" y="4402374"/>
            <a:ext cx="1055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cs typeface="Times New Roman" panose="02020603050405020304" pitchFamily="18" charset="0"/>
              </a:rPr>
              <a:t>st</a:t>
            </a:r>
            <a:r>
              <a:rPr lang="en-US" dirty="0">
                <a:cs typeface="Times New Roman" panose="02020603050405020304" pitchFamily="18" charset="0"/>
              </a:rPr>
              <a:t> stage F stats all &gt;115. Results qualitatively same under continuous treatment and plot diff-in-diff.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Caution: Recall the uniform ITT estimates … do exclusion and SUTVA really hold? </a:t>
            </a:r>
          </a:p>
        </p:txBody>
      </p:sp>
    </p:spTree>
    <p:extLst>
      <p:ext uri="{BB962C8B-B14F-4D97-AF65-F5344CB8AC3E}">
        <p14:creationId xmlns:p14="http://schemas.microsoft.com/office/powerpoint/2010/main" val="8275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Any GE effects?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6" y="742768"/>
            <a:ext cx="10551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One might naturally worry about general equilibrium impacts on labor and/or rice markets. That could compromise LATE estimates by violating exclusion restriction.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 wage rate effects. No sig rice price effects (and, if any, appear negative, reinforcing results).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(N=182 villages)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0BE68-1B19-4646-8A3D-44F2002E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7431"/>
              </p:ext>
            </p:extLst>
          </p:nvPr>
        </p:nvGraphicFramePr>
        <p:xfrm>
          <a:off x="2721204" y="2624153"/>
          <a:ext cx="6749592" cy="2382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984">
                  <a:extLst>
                    <a:ext uri="{9D8B030D-6E8A-4147-A177-3AD203B41FA5}">
                      <a16:colId xmlns:a16="http://schemas.microsoft.com/office/drawing/2014/main" val="1619092164"/>
                    </a:ext>
                  </a:extLst>
                </a:gridCol>
                <a:gridCol w="2017424">
                  <a:extLst>
                    <a:ext uri="{9D8B030D-6E8A-4147-A177-3AD203B41FA5}">
                      <a16:colId xmlns:a16="http://schemas.microsoft.com/office/drawing/2014/main" val="3443468921"/>
                    </a:ext>
                  </a:extLst>
                </a:gridCol>
                <a:gridCol w="1794184">
                  <a:extLst>
                    <a:ext uri="{9D8B030D-6E8A-4147-A177-3AD203B41FA5}">
                      <a16:colId xmlns:a16="http://schemas.microsoft.com/office/drawing/2014/main" val="3687064278"/>
                    </a:ext>
                  </a:extLst>
                </a:gridCol>
              </a:tblGrid>
              <a:tr h="281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wage rate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rice price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925772"/>
                  </a:ext>
                </a:extLst>
              </a:tr>
              <a:tr h="5835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Fraction sample trained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-1.09*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8203409"/>
                  </a:ext>
                </a:extLst>
              </a:tr>
              <a:tr h="31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One-time training village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7356615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Two-time training village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8322995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2103368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village </a:t>
                      </a: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340.32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3922208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Adjusted R</a:t>
                      </a:r>
                      <a:r>
                        <a:rPr lang="en-IN" sz="14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1290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B67D28-6B4A-4AEC-B284-7CEE3BA4A233}"/>
              </a:ext>
            </a:extLst>
          </p:cNvPr>
          <p:cNvSpPr txBox="1"/>
          <p:nvPr/>
        </p:nvSpPr>
        <p:spPr>
          <a:xfrm>
            <a:off x="1062566" y="6444477"/>
            <a:ext cx="3110849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13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23986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2567" y="795022"/>
            <a:ext cx="10466414" cy="4908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Information RCTs: might there be heterogeneous treatments? If info induces selection but improves performance regardless of adoption decision, violates SUTVA and exclusion restriction.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Also, likely positive selection on </a:t>
            </a:r>
            <a:r>
              <a:rPr lang="en-US" dirty="0" err="1"/>
              <a:t>unobservables</a:t>
            </a:r>
            <a:r>
              <a:rPr lang="en-US" dirty="0"/>
              <a:t> (e.g., skill, water control) – those likely to benefit most are most likely to adopt conditional on intensity of training exposure. Hence the inverse relation between exposure intensity and cohort-specific ILS LATE estimates.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find no significant heterogeneity in estimated returns based on any observables other than baseline rice profit, which is a function of </a:t>
            </a:r>
            <a:r>
              <a:rPr lang="en-US" dirty="0" err="1"/>
              <a:t>unobservables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positive selection on </a:t>
            </a:r>
            <a:r>
              <a:rPr lang="en-US" dirty="0" err="1"/>
              <a:t>unobservables</a:t>
            </a:r>
            <a:r>
              <a:rPr lang="en-US" dirty="0"/>
              <a:t>, added uptake stimulated by more intense training exposure should occur mainly among less ‘skilled’. Training generates largely a scaling effect but not an average productivity effect.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2567" y="795022"/>
            <a:ext cx="10226125" cy="20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that is precisely what we see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056" y="1214810"/>
            <a:ext cx="9420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Ordered profits by treatment status (</a:t>
            </a:r>
            <a:r>
              <a:rPr lang="en-AU" dirty="0">
                <a:solidFill>
                  <a:srgbClr val="B31B1B"/>
                </a:solidFill>
                <a:ea typeface="Times New Roman" panose="02020603050405020304" pitchFamily="18" charset="0"/>
              </a:rPr>
              <a:t>red horizontal line is control group mean</a:t>
            </a:r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</a:p>
          <a:p>
            <a:endParaRPr lang="en-US" dirty="0"/>
          </a:p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Midline										</a:t>
            </a:r>
            <a:r>
              <a:rPr lang="en-AU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Endline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C25F5-6D06-4489-B7AD-000737BCF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7" y="2073893"/>
            <a:ext cx="4725491" cy="375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5C406-7540-422A-8982-41D5C98EFF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73893"/>
            <a:ext cx="4725491" cy="37660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D7DD9-9C1C-4DDE-BAC6-25EABA1C0C3B}"/>
              </a:ext>
            </a:extLst>
          </p:cNvPr>
          <p:cNvSpPr/>
          <p:nvPr/>
        </p:nvSpPr>
        <p:spPr>
          <a:xfrm>
            <a:off x="1078038" y="5958063"/>
            <a:ext cx="942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U1/U2 not more profitable with SRI than T1/T2 … must be spillover to non-adopters.</a:t>
            </a:r>
          </a:p>
        </p:txBody>
      </p:sp>
    </p:spTree>
    <p:extLst>
      <p:ext uri="{BB962C8B-B14F-4D97-AF65-F5344CB8AC3E}">
        <p14:creationId xmlns:p14="http://schemas.microsoft.com/office/powerpoint/2010/main" val="79585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6434" y="795022"/>
            <a:ext cx="10226125" cy="20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stochastic dominance b/n C&amp;T at baseline.</a:t>
            </a:r>
          </a:p>
          <a:p>
            <a:pPr marL="0" indent="0">
              <a:buNone/>
            </a:pPr>
            <a:r>
              <a:rPr lang="en-US" dirty="0"/>
              <a:t>Another sign of spillovers: FOSD of control group by </a:t>
            </a:r>
            <a:r>
              <a:rPr lang="en-US" b="1" u="sng" dirty="0"/>
              <a:t>all </a:t>
            </a:r>
            <a:r>
              <a:rPr lang="en-US" dirty="0"/>
              <a:t>training-exposed farmers at midline (and continues at </a:t>
            </a:r>
            <a:r>
              <a:rPr lang="en-US" dirty="0" err="1"/>
              <a:t>endline</a:t>
            </a:r>
            <a:r>
              <a:rPr lang="en-US" dirty="0"/>
              <a:t>), but no dominance among treatment arms.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2567" y="2679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9" descr="Figure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7" y="2369235"/>
            <a:ext cx="5106908" cy="37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C:\Users\Pakrashi\Dropbox\SRI papers and datasets\SRI Impact paper Final\Final cost-benefit\Figure_11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92" y="2369235"/>
            <a:ext cx="4944428" cy="3722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1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6434" y="795022"/>
            <a:ext cx="10226125" cy="489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stochastic dominance at </a:t>
            </a:r>
            <a:r>
              <a:rPr lang="en-US" dirty="0" err="1"/>
              <a:t>endline</a:t>
            </a:r>
            <a:r>
              <a:rPr lang="en-US" dirty="0"/>
              <a:t> b/n adopters and non-adopters w/n treatment groups.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p-values decrease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 (and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adherence to training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weakly improves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Farmers make reasonably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rational SRI uptake decisions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w/n each treatment cohort.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must be spillover to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non-adopters from info RCT.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2567" y="2679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19" descr="Figure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8" y="1171232"/>
            <a:ext cx="7620000" cy="55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4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78" y="824632"/>
            <a:ext cx="9780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SRI use stable at 32-33% @ midline/</a:t>
            </a:r>
            <a:r>
              <a:rPr lang="en-AU" sz="20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endline</a:t>
            </a:r>
            <a:r>
              <a:rPr lang="en-A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w/churn:</a:t>
            </a:r>
          </a:p>
          <a:p>
            <a:endParaRPr lang="en-AU" sz="20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AU" sz="2000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Disadopters</a:t>
            </a:r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 (36% of midline adopters):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cs typeface="Times New Roman" panose="02020603050405020304" pitchFamily="18" charset="0"/>
              </a:rPr>
              <a:t> likelihood falls with training exposure intensity (22% for T2)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Relatively older and less educated, with more 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highest midline cost of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smaller midline gain in profits (29%) vs. persistent adopters (53%). </a:t>
            </a:r>
          </a:p>
          <a:p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Delayed Adopters (12% of midline non-adopters):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Delayed adoption likelihood increases with training exposure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Lower midline production than persistent adopters.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Never Adopters (55% of sample in training villages):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Significantly lower baseline costs/higher profits, better off than adopters.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Possibly had little (least?) to gain from adoption of the SRI. </a:t>
            </a:r>
          </a:p>
          <a:p>
            <a:endParaRPr lang="en-AU" sz="2000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Persistent Adopters (21% of sample in training villages):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largest (smallest) midline-baseline </a:t>
            </a:r>
            <a:r>
              <a:rPr lang="el-GR" sz="2000" dirty="0">
                <a:cs typeface="Times New Roman" panose="02020603050405020304" pitchFamily="18" charset="0"/>
              </a:rPr>
              <a:t>Δ</a:t>
            </a:r>
            <a:r>
              <a:rPr lang="en-AU" sz="2000" dirty="0">
                <a:cs typeface="Times New Roman" panose="02020603050405020304" pitchFamily="18" charset="0"/>
              </a:rPr>
              <a:t>profits (</a:t>
            </a:r>
            <a:r>
              <a:rPr lang="el-GR" sz="2000" dirty="0">
                <a:cs typeface="Times New Roman" panose="02020603050405020304" pitchFamily="18" charset="0"/>
              </a:rPr>
              <a:t>Δ </a:t>
            </a:r>
            <a:r>
              <a:rPr lang="en-AU" sz="2000" dirty="0">
                <a:cs typeface="Times New Roman" panose="02020603050405020304" pitchFamily="18" charset="0"/>
              </a:rPr>
              <a:t>costs)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5676" y="301412"/>
            <a:ext cx="7280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err="1">
                <a:ea typeface="Times New Roman" panose="02020603050405020304" pitchFamily="18" charset="0"/>
              </a:rPr>
              <a:t>Disadoption</a:t>
            </a:r>
            <a:r>
              <a:rPr lang="en-AU" sz="2800" b="1" dirty="0">
                <a:ea typeface="Times New Roman" panose="02020603050405020304" pitchFamily="18" charset="0"/>
              </a:rPr>
              <a:t> and Delayed Adoption of SRI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1533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2429" y="1106941"/>
            <a:ext cx="107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Directly trained farmers far more likely to try (right away, or w/delay) SRI. Most intensively trained much less likely to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disadopt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Multinomial logit coefficient estimates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58440"/>
              </p:ext>
            </p:extLst>
          </p:nvPr>
        </p:nvGraphicFramePr>
        <p:xfrm>
          <a:off x="2218166" y="2755847"/>
          <a:ext cx="7755666" cy="2011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6196">
                  <a:extLst>
                    <a:ext uri="{9D8B030D-6E8A-4147-A177-3AD203B41FA5}">
                      <a16:colId xmlns:a16="http://schemas.microsoft.com/office/drawing/2014/main" val="3744790750"/>
                    </a:ext>
                  </a:extLst>
                </a:gridCol>
                <a:gridCol w="1166071">
                  <a:extLst>
                    <a:ext uri="{9D8B030D-6E8A-4147-A177-3AD203B41FA5}">
                      <a16:colId xmlns:a16="http://schemas.microsoft.com/office/drawing/2014/main" val="2063587244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820980873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15174269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48310782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vs. Never adopters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(vs. Persistent)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9333"/>
                  </a:ext>
                </a:extLst>
              </a:tr>
              <a:tr h="436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Disadopter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Delayed adopter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Persistent adopter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</a:rPr>
                        <a:t>Disadopter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296518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09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treated (T1)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2.81***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3.11***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19936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untreated (U2)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651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treated (T2)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-1.60***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88412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Ln baseline output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-0.53**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18463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8536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204512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38F69FE-E82F-4EB6-9908-0606D8DF0265}"/>
              </a:ext>
            </a:extLst>
          </p:cNvPr>
          <p:cNvSpPr/>
          <p:nvPr/>
        </p:nvSpPr>
        <p:spPr>
          <a:xfrm>
            <a:off x="2455676" y="301412"/>
            <a:ext cx="7280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err="1">
                <a:ea typeface="Times New Roman" panose="02020603050405020304" pitchFamily="18" charset="0"/>
              </a:rPr>
              <a:t>Disadoption</a:t>
            </a:r>
            <a:r>
              <a:rPr lang="en-AU" sz="2800" b="1" dirty="0">
                <a:ea typeface="Times New Roman" panose="02020603050405020304" pitchFamily="18" charset="0"/>
              </a:rPr>
              <a:t> and Delayed Adoption of SRI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7832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980400"/>
            <a:ext cx="7258761" cy="5336990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System of Rice Intensification(SRI) began in 1980s Madagascar.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Now diffused to &gt;50 countries. 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Involves change in multiple agronomic practices. Uses no new purchased inputs. So often billed as ‘pro-poor’, ‘sustainable’, or ‘low external input sustainable agriculture’.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 set of principles/practices more than an embodied technology.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Specific Motivation: SRI Controversy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65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20" y="130621"/>
            <a:ext cx="8229600" cy="490066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53" y="620687"/>
            <a:ext cx="7557543" cy="623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About SRI: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Higher intensity of SRI training exposure in both cross-section and time series has big + (-) effect on uptake (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).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Exposure to SRI training significantly boosts rice yields and profits and </a:t>
            </a:r>
            <a:r>
              <a:rPr lang="en-US" sz="2000" dirty="0" err="1">
                <a:cs typeface="Times New Roman" panose="02020603050405020304" pitchFamily="18" charset="0"/>
              </a:rPr>
              <a:t>hh</a:t>
            </a:r>
            <a:r>
              <a:rPr lang="en-US" sz="2000" dirty="0">
                <a:cs typeface="Times New Roman" panose="02020603050405020304" pitchFamily="18" charset="0"/>
              </a:rPr>
              <a:t> well-being.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ITT/LATE of SRI adoption on rice yields (14-17/24%) or profits (21-34/47%) and household well-being outcomes are consistently positive and relatively large.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Highly non-random selection-on-</a:t>
            </a:r>
            <a:r>
              <a:rPr lang="en-US" sz="2000" dirty="0" err="1">
                <a:cs typeface="Times New Roman" panose="02020603050405020304" pitchFamily="18" charset="0"/>
              </a:rPr>
              <a:t>unobservables</a:t>
            </a:r>
            <a:r>
              <a:rPr lang="en-US" sz="2000" dirty="0">
                <a:cs typeface="Times New Roman" panose="02020603050405020304" pitchFamily="18" charset="0"/>
              </a:rPr>
              <a:t> into SRI adoption. Exposure mainly has a scaling effect.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W/n treatment arm, adopters-nonadopters indistinguishable by outcome. So selection-on-</a:t>
            </a:r>
            <a:r>
              <a:rPr lang="en-US" sz="2000" dirty="0" err="1">
                <a:cs typeface="Times New Roman" panose="02020603050405020304" pitchFamily="18" charset="0"/>
              </a:rPr>
              <a:t>unobservables</a:t>
            </a:r>
            <a:r>
              <a:rPr lang="en-US" sz="2000" dirty="0">
                <a:cs typeface="Times New Roman" panose="02020603050405020304" pitchFamily="18" charset="0"/>
              </a:rPr>
              <a:t> appears quite rational.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Also high rates of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. Intertemporal selection likewise seems quite rational.</a:t>
            </a:r>
          </a:p>
          <a:p>
            <a:r>
              <a:rPr lang="en-US" sz="2000" b="1" dirty="0">
                <a:cs typeface="Times New Roman" panose="02020603050405020304" pitchFamily="18" charset="0"/>
              </a:rPr>
              <a:t>General: Our results support observational lit on SRI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6ACBF-4E83-43F3-B30B-6300F6AAD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20" y="130621"/>
            <a:ext cx="8229600" cy="490066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54" y="620687"/>
            <a:ext cx="7557542" cy="623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About econ methods and models: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Beware heterogeneous treatments when randomizing info. Can easily violate exclusion and SUTVA restrictions.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Think about relevant parameter of interest: ITT or LATE?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Hard to reconcile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 or performance invariant to training exposure w/workhorse target-input model. Need to look more to emergent multi-object learning models (Nourani, </a:t>
            </a:r>
            <a:r>
              <a:rPr lang="en-US" sz="2000" dirty="0" err="1">
                <a:cs typeface="Times New Roman" panose="02020603050405020304" pitchFamily="18" charset="0"/>
              </a:rPr>
              <a:t>Gabaix</a:t>
            </a:r>
            <a:r>
              <a:rPr lang="en-US" sz="2000" dirty="0">
                <a:cs typeface="Times New Roman" panose="02020603050405020304" pitchFamily="18" charset="0"/>
              </a:rPr>
              <a:t>, Hanna et al., </a:t>
            </a:r>
            <a:r>
              <a:rPr lang="en-US" sz="2000" dirty="0" err="1">
                <a:cs typeface="Times New Roman" panose="02020603050405020304" pitchFamily="18" charset="0"/>
              </a:rPr>
              <a:t>Wolitsky</a:t>
            </a:r>
            <a:r>
              <a:rPr lang="en-US" sz="2000" dirty="0">
                <a:cs typeface="Times New Roman" panose="02020603050405020304" pitchFamily="18" charset="0"/>
              </a:rPr>
              <a:t>, Ghosh, </a:t>
            </a:r>
            <a:r>
              <a:rPr lang="en-US" sz="2000" dirty="0" err="1">
                <a:cs typeface="Times New Roman" panose="02020603050405020304" pitchFamily="18" charset="0"/>
              </a:rPr>
              <a:t>Schwartzstein</a:t>
            </a:r>
            <a:r>
              <a:rPr lang="en-US" sz="2000" dirty="0">
                <a:cs typeface="Times New Roman" panose="02020603050405020304" pitchFamily="18" charset="0"/>
              </a:rPr>
              <a:t>, etc.).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6ACBF-4E83-43F3-B30B-6300F6AAD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24412" y="2983006"/>
            <a:ext cx="4878917" cy="1701800"/>
          </a:xfrm>
        </p:spPr>
        <p:txBody>
          <a:bodyPr/>
          <a:lstStyle/>
          <a:p>
            <a:endParaRPr lang="en-US" sz="1500" b="1" dirty="0"/>
          </a:p>
          <a:p>
            <a:r>
              <a:rPr lang="en-US" sz="1500" b="1" dirty="0"/>
              <a:t>We invite your comments and questions:</a:t>
            </a:r>
          </a:p>
          <a:p>
            <a:r>
              <a:rPr lang="en-US" dirty="0"/>
              <a:t>Chris Barrett – </a:t>
            </a:r>
            <a:r>
              <a:rPr lang="en-US" dirty="0">
                <a:hlinkClick r:id="rId2"/>
              </a:rPr>
              <a:t>cbb2@cornell.edu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6269" y="1155558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Thank you for your interest!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54" y="2243579"/>
            <a:ext cx="3866906" cy="3188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EED3B-5789-4862-9731-BBF71694497F}"/>
              </a:ext>
            </a:extLst>
          </p:cNvPr>
          <p:cNvSpPr txBox="1"/>
          <p:nvPr/>
        </p:nvSpPr>
        <p:spPr>
          <a:xfrm>
            <a:off x="1062567" y="6444477"/>
            <a:ext cx="2782410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22</a:t>
            </a:fld>
            <a:r>
              <a:rPr lang="en-US" sz="1200" b="1" dirty="0"/>
              <a:t>  SRI Bangladesh  January 2021</a:t>
            </a:r>
          </a:p>
        </p:txBody>
      </p:sp>
    </p:spTree>
    <p:extLst>
      <p:ext uri="{BB962C8B-B14F-4D97-AF65-F5344CB8AC3E}">
        <p14:creationId xmlns:p14="http://schemas.microsoft.com/office/powerpoint/2010/main" val="1437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435313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seedlings @15-20 days (vs. 40-45 day)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386284"/>
            <a:ext cx="9053660" cy="7159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6 key SRI principles (BMPs) taught by BRAC</a:t>
            </a:r>
            <a:b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(3 key, differentiating, widely adopted practices in 1</a:t>
            </a:r>
            <a:r>
              <a:rPr lang="en-AU" sz="2200" b="1" baseline="3000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row in bold)</a:t>
            </a:r>
            <a:b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200" b="1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895" descr="DSC00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792667"/>
            <a:ext cx="24170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AFSP Doc\Programe Photo\Kurigram\Chilmari\DSC00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92667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1" descr="DSC003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792667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2" descr="DSC003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997756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073956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3392867"/>
            <a:ext cx="273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seedlings </a:t>
            </a:r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hill (vs. 4-5)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48600" y="3392867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spacing (25 × 20 cm) w/specific geometry (vs. no)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5775181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more organic fertilizer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0600" y="5697493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wetting/drying (vs. continuously flooded)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48600" y="5698982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mechanical weeding (vs. chemicals)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138100\Desktop\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073956"/>
            <a:ext cx="2438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17548"/>
            <a:ext cx="7032760" cy="5336990"/>
          </a:xfrm>
        </p:spPr>
        <p:txBody>
          <a:bodyPr>
            <a:noAutofit/>
          </a:bodyPr>
          <a:lstStyle/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Observational studies find big (30-80% yield/profit) gains.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Gains remain hotly disputed within rice science community    (e.g., “Curiosity, Nonsense Non-science and SRI” or “Agronomic UFOs” both published in </a:t>
            </a:r>
            <a:r>
              <a:rPr lang="en-A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Field Crops Research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Also, diffusion remains limited w/n countries and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surprisingly high (often 15-40%). Casts doubts on gains.</a:t>
            </a:r>
          </a:p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To date, despite &gt;1200 journal articles to date on SRI,               no RCT to evaluate diffusion or farmer-managed gains. </a:t>
            </a:r>
          </a:p>
          <a:p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Need to address/resolve lingering doubts about SRI.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the SRI Controversy?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4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60505"/>
            <a:ext cx="7360024" cy="5336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BRAC fielded 1</a:t>
            </a:r>
            <a:r>
              <a:rPr lang="en-AU" sz="20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large-scale, multi-year RCT on diffusion of    and gains from SRI (in Bangladesh).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find: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Modest (1 day) training on SRI induces significant uptake.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Uptake rises significantly w/ direct/indirect SRI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tng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exposure.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Exposure to SRI training significantly increases rice yields and profits, household well-being indicators.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ITT estimates are invariant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wrt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to level of exposure.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 GE effects on rice prices or wage rates.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High (40%)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rates follow pre-exposure and post-adoption performance w/SRI.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contribution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49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60505"/>
            <a:ext cx="7171765" cy="5336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find: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Strong non-random selection into SRI adoption. Training scales uptake, not performance. 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Seemingly-rational self-selection into/out of SRI, both in cross-section and over time. 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 caution about heterogeneous treatments problems in information experiments: exposure affects performance of non-adopters (both exclusion restriction and SUTVA for LATE estimates).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 caution about dominant, target-input learning models (or any model of learning about a single, performance object) … but consistent w/more recent multi-object learning models. Learning at extensive/intensive margins different?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contribution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82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4035" y="147194"/>
            <a:ext cx="736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cs typeface="Times New Roman" panose="02020603050405020304" pitchFamily="18" charset="0"/>
              </a:rPr>
              <a:t>Multi-year randomized saturation RCT Design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11893" y="1005080"/>
            <a:ext cx="3548908" cy="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60801" y="1011012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223" y="1407056"/>
            <a:ext cx="347651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120 training villages (5 districts)</a:t>
            </a:r>
          </a:p>
          <a:p>
            <a:r>
              <a:rPr lang="en-AU" dirty="0">
                <a:cs typeface="Times New Roman" panose="02020603050405020304" pitchFamily="18" charset="0"/>
              </a:rPr>
              <a:t>w/randomized saturation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11893" y="1005209"/>
            <a:ext cx="1" cy="3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7705" y="1430416"/>
            <a:ext cx="205828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62 control villages</a:t>
            </a:r>
          </a:p>
          <a:p>
            <a:pPr algn="ctr"/>
            <a:r>
              <a:rPr lang="en-AU" dirty="0">
                <a:cs typeface="Times New Roman" panose="02020603050405020304" pitchFamily="18" charset="0"/>
              </a:rPr>
              <a:t>1,856 farmers (C)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27223" y="2045884"/>
            <a:ext cx="1484668" cy="84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1891" y="2060480"/>
            <a:ext cx="1068895" cy="8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7354" y="2896660"/>
            <a:ext cx="327137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T2: 60 villages </a:t>
            </a:r>
          </a:p>
          <a:p>
            <a:r>
              <a:rPr lang="en-AU" dirty="0">
                <a:cs typeface="Times New Roman" panose="02020603050405020304" pitchFamily="18" charset="0"/>
              </a:rPr>
              <a:t>Two years of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1,166 repeat trained (T2)</a:t>
            </a:r>
          </a:p>
          <a:p>
            <a:r>
              <a:rPr lang="en-AU" dirty="0">
                <a:cs typeface="Times New Roman" panose="02020603050405020304" pitchFamily="18" charset="0"/>
              </a:rPr>
              <a:t>659 farmers untrained (U2)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8549" y="2901910"/>
            <a:ext cx="3357465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T1: 60 villages</a:t>
            </a:r>
          </a:p>
          <a:p>
            <a:r>
              <a:rPr lang="en-AU" dirty="0">
                <a:cs typeface="Times New Roman" panose="02020603050405020304" pitchFamily="18" charset="0"/>
              </a:rPr>
              <a:t>Only one year of 1 day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1,060 farmers trained (T1)</a:t>
            </a:r>
          </a:p>
          <a:p>
            <a:r>
              <a:rPr lang="en-AU" dirty="0">
                <a:cs typeface="Times New Roman" panose="02020603050405020304" pitchFamily="18" charset="0"/>
              </a:rPr>
              <a:t>745 farmers untrained (U1)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63952" y="554109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388549" y="4646552"/>
            <a:ext cx="7531637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In each village surveyed 30-40 farmers, o/w random number [10-30] invited to training.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2,226 farmers trained, 1,404 untrained in training villages, 1,856 pure controls. Baseline (</a:t>
            </a:r>
            <a:r>
              <a:rPr lang="en-US" sz="1800" dirty="0" err="1">
                <a:cs typeface="Times New Roman" panose="02020603050405020304" pitchFamily="18" charset="0"/>
              </a:rPr>
              <a:t>endline</a:t>
            </a:r>
            <a:r>
              <a:rPr lang="en-US" sz="1800" dirty="0">
                <a:cs typeface="Times New Roman" panose="02020603050405020304" pitchFamily="18" charset="0"/>
              </a:rPr>
              <a:t>) sample = 5,486 (4,126)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29" name="image3.png" descr="C:\Users\Debayan Pakrashi\Desktop\SRI Impact paper\Final cost-benefit\Final Regressions\fig_final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705088" y="2538040"/>
            <a:ext cx="3447260" cy="2460679"/>
          </a:xfrm>
          <a:prstGeom prst="rect">
            <a:avLst/>
          </a:prstGeom>
          <a:ln/>
        </p:spPr>
      </p:pic>
      <p:sp>
        <p:nvSpPr>
          <p:cNvPr id="14" name="TextBox 13"/>
          <p:cNvSpPr txBox="1"/>
          <p:nvPr/>
        </p:nvSpPr>
        <p:spPr>
          <a:xfrm>
            <a:off x="9111526" y="2150390"/>
            <a:ext cx="308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Randomized saturation </a:t>
            </a:r>
          </a:p>
        </p:txBody>
      </p:sp>
    </p:spTree>
    <p:extLst>
      <p:ext uri="{BB962C8B-B14F-4D97-AF65-F5344CB8AC3E}">
        <p14:creationId xmlns:p14="http://schemas.microsoft.com/office/powerpoint/2010/main" val="38988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116632"/>
            <a:ext cx="8158696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  <a:ea typeface="Times New Roman" charset="0"/>
                <a:cs typeface="Times New Roman" charset="0"/>
              </a:rPr>
              <a:t>Sample and Data</a:t>
            </a:r>
            <a:br>
              <a:rPr lang="en-GB" sz="3200" b="1" dirty="0">
                <a:latin typeface="+mn-lt"/>
                <a:ea typeface="Times New Roman" charset="0"/>
                <a:cs typeface="Times New Roman" charset="0"/>
              </a:rPr>
            </a:br>
            <a:br>
              <a:rPr lang="en-GB" sz="3200" b="1" dirty="0">
                <a:latin typeface="+mn-lt"/>
                <a:ea typeface="Times New Roman" charset="0"/>
                <a:cs typeface="Times New Roman" charset="0"/>
              </a:rPr>
            </a:br>
            <a:endParaRPr lang="en-AU" sz="3200" b="1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511" y="4728811"/>
            <a:ext cx="8143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Large sample, across multiple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Easily meets balance tests in all dimensions … design well implemented.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Attrition around 10% per annum, w/some variation across treatment arms.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But no evidence that treatment differentially predicts attrition.</a:t>
            </a:r>
            <a:endParaRPr lang="en-AU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3511" y="1191019"/>
          <a:ext cx="7816491" cy="328296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16264">
                  <a:extLst>
                    <a:ext uri="{9D8B030D-6E8A-4147-A177-3AD203B41FA5}">
                      <a16:colId xmlns:a16="http://schemas.microsoft.com/office/drawing/2014/main" val="1666209015"/>
                    </a:ext>
                  </a:extLst>
                </a:gridCol>
                <a:gridCol w="968987">
                  <a:extLst>
                    <a:ext uri="{9D8B030D-6E8A-4147-A177-3AD203B41FA5}">
                      <a16:colId xmlns:a16="http://schemas.microsoft.com/office/drawing/2014/main" val="234570963"/>
                    </a:ext>
                  </a:extLst>
                </a:gridCol>
                <a:gridCol w="1104644">
                  <a:extLst>
                    <a:ext uri="{9D8B030D-6E8A-4147-A177-3AD203B41FA5}">
                      <a16:colId xmlns:a16="http://schemas.microsoft.com/office/drawing/2014/main" val="1125706300"/>
                    </a:ext>
                  </a:extLst>
                </a:gridCol>
                <a:gridCol w="1563298">
                  <a:extLst>
                    <a:ext uri="{9D8B030D-6E8A-4147-A177-3AD203B41FA5}">
                      <a16:colId xmlns:a16="http://schemas.microsoft.com/office/drawing/2014/main" val="2773983576"/>
                    </a:ext>
                  </a:extLst>
                </a:gridCol>
                <a:gridCol w="1563298">
                  <a:extLst>
                    <a:ext uri="{9D8B030D-6E8A-4147-A177-3AD203B41FA5}">
                      <a16:colId xmlns:a16="http://schemas.microsoft.com/office/drawing/2014/main" val="2974549441"/>
                    </a:ext>
                  </a:extLst>
                </a:gridCol>
              </a:tblGrid>
              <a:tr h="92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status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baseline farmers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midline (2014-15) farmers 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err="1">
                          <a:effectLst/>
                        </a:rPr>
                        <a:t>endline</a:t>
                      </a:r>
                      <a:r>
                        <a:rPr lang="en-US" sz="1600" dirty="0">
                          <a:effectLst/>
                        </a:rPr>
                        <a:t> (2015-16) farmers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786556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Control (C)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1856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1663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1459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0507208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 year training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 dirty="0">
                          <a:effectLst/>
                        </a:rPr>
                        <a:t>60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1805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1646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1313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309799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Trained farmers (T1)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1060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993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806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885907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Untrained farmers (U1)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745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653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507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69045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2 year training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60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1825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 dirty="0">
                          <a:effectLst/>
                        </a:rPr>
                        <a:t>1625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1354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057090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Trained farmers (T2)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1166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1051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892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30401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Untrained farmers (U2)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659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574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462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99875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182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5486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4934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4126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3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1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393" y="188744"/>
            <a:ext cx="8598583" cy="720080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Core empirical strategy: </a:t>
            </a:r>
            <a:r>
              <a:rPr lang="en-AU" sz="3200" b="1" dirty="0" err="1">
                <a:latin typeface="+mn-lt"/>
                <a:cs typeface="Times New Roman" panose="02020603050405020304" pitchFamily="18" charset="0"/>
              </a:rPr>
              <a:t>hh</a:t>
            </a:r>
            <a:r>
              <a:rPr lang="en-AU" sz="3200" b="1" dirty="0">
                <a:latin typeface="+mn-lt"/>
                <a:cs typeface="Times New Roman" panose="02020603050405020304" pitchFamily="18" charset="0"/>
              </a:rPr>
              <a:t>-level ANCOVA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33393" y="1023663"/>
                <a:ext cx="8529171" cy="5233702"/>
              </a:xfrm>
            </p:spPr>
            <p:txBody>
              <a:bodyPr>
                <a:normAutofit fontScale="40000" lnSpcReduction="20000"/>
              </a:bodyPr>
              <a:lstStyle/>
              <a:p>
                <a:pPr marL="227013" indent="-227013" algn="l">
                  <a:buFont typeface="Wingdings" panose="05000000000000000000" pitchFamily="2" charset="2"/>
                  <a:buChar char="§"/>
                </a:pPr>
                <a:r>
                  <a:rPr lang="en-AU" sz="5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ITT effects on adoption, yields, and profits:</a:t>
                </a:r>
              </a:p>
              <a:p>
                <a:pPr marL="685800" indent="-685800" algn="l">
                  <a:buFont typeface="Wingdings" panose="05000000000000000000" pitchFamily="2" charset="2"/>
                  <a:buChar char="§"/>
                </a:pPr>
                <a:endParaRPr lang="en-AU" sz="5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𝑝𝑜𝑠𝑡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AU" sz="4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Wingdings" charset="2"/>
                  <a:buChar char="§"/>
                </a:pPr>
                <a:endParaRPr lang="en-AU" sz="5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lvl="1" algn="l"/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Estimate ITT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using binary treatment dummies and then again using continuous treatment intensities (alone and interacted with treatment dummies)</a:t>
                </a:r>
              </a:p>
              <a:p>
                <a:pPr marL="1143000" lvl="1" indent="-685800" algn="l">
                  <a:buFont typeface="Wingdings" panose="05000000000000000000" pitchFamily="2" charset="2"/>
                  <a:buChar char="§"/>
                </a:pPr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1143000" lvl="1" indent="-685800" algn="l">
                  <a:buFont typeface="Wingdings" panose="05000000000000000000" pitchFamily="2" charset="2"/>
                  <a:buChar char="§"/>
                </a:pPr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227013" indent="-227013" algn="l">
                  <a:buFont typeface="Wingdings" panose="05000000000000000000" pitchFamily="2" charset="2"/>
                  <a:buChar char="§"/>
                </a:pPr>
                <a:r>
                  <a:rPr lang="en-AU" sz="5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LATE effects of SRI adoption on yields, costs, profits, well-being:</a:t>
                </a:r>
              </a:p>
              <a:p>
                <a:pPr lvl="1" algn="l"/>
                <a:r>
                  <a:rPr lang="en-AU" sz="51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IV w/ITT estimate of adoption:</a:t>
                </a:r>
              </a:p>
              <a:p>
                <a:pPr algn="l"/>
                <a:endParaRPr lang="en-AU" sz="4500" i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200" dirty="0">
                    <a:solidFill>
                      <a:schemeClr val="tx1"/>
                    </a:solidFill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4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sz="4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l"/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Robustness checks with plot difference-in-differences estimator confirm core results</a:t>
                </a: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33393" y="1023663"/>
                <a:ext cx="8529171" cy="5233702"/>
              </a:xfrm>
              <a:blipFill>
                <a:blip r:embed="rId3"/>
                <a:stretch>
                  <a:fillRect l="-1716" t="-1748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073115"/>
      </p:ext>
    </p:extLst>
  </p:cSld>
  <p:clrMapOvr>
    <a:masterClrMapping/>
  </p:clrMapOvr>
</p:sld>
</file>

<file path=ppt/theme/theme1.xml><?xml version="1.0" encoding="utf-8"?>
<a:theme xmlns:a="http://schemas.openxmlformats.org/drawingml/2006/main" name="Color Backgrounds">
  <a:themeElements>
    <a:clrScheme name="Custom 8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D1B2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ackground">
  <a:themeElements>
    <a:clrScheme name="Custom 9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1B1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CCB Template</Template>
  <TotalTime>21302</TotalTime>
  <Words>2224</Words>
  <Application>Microsoft Office PowerPoint</Application>
  <PresentationFormat>Widescreen</PresentationFormat>
  <Paragraphs>408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SutonnyMJ</vt:lpstr>
      <vt:lpstr>Times New Roman</vt:lpstr>
      <vt:lpstr>Wingdings</vt:lpstr>
      <vt:lpstr>Color Backgrounds</vt:lpstr>
      <vt:lpstr>White Background</vt:lpstr>
      <vt:lpstr>Experimental Evidence on Adoption and Impact of the System of Rice Intensification</vt:lpstr>
      <vt:lpstr>PowerPoint Presentation</vt:lpstr>
      <vt:lpstr>6 key SRI principles (BMPs) taught by BRAC  (3 key, differentiating, widely adopted practices in 1st row in bold) </vt:lpstr>
      <vt:lpstr>PowerPoint Presentation</vt:lpstr>
      <vt:lpstr>PowerPoint Presentation</vt:lpstr>
      <vt:lpstr>PowerPoint Presentation</vt:lpstr>
      <vt:lpstr>PowerPoint Presentation</vt:lpstr>
      <vt:lpstr>Sample and Data  </vt:lpstr>
      <vt:lpstr>Core empirical strategy: hh-level ANCOVA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Phasellus congue lorem ipsum dolor amet dictum</dc:title>
  <dc:creator>Leïla Welton</dc:creator>
  <cp:lastModifiedBy>Chris Barrett</cp:lastModifiedBy>
  <cp:revision>255</cp:revision>
  <cp:lastPrinted>2016-12-13T20:45:41Z</cp:lastPrinted>
  <dcterms:created xsi:type="dcterms:W3CDTF">2016-12-23T17:14:16Z</dcterms:created>
  <dcterms:modified xsi:type="dcterms:W3CDTF">2021-01-24T22:17:51Z</dcterms:modified>
</cp:coreProperties>
</file>